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4795"/>
    <a:srgbClr val="FFFFFF"/>
    <a:srgbClr val="A2AAAD"/>
    <a:srgbClr val="E34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20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ABF85-63E4-47BE-96C1-6127F9B2152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1973-1E6F-4676-A85E-CB3679A3C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65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ABF85-63E4-47BE-96C1-6127F9B2152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1973-1E6F-4676-A85E-CB3679A3C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08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ABF85-63E4-47BE-96C1-6127F9B2152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1973-1E6F-4676-A85E-CB3679A3C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377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ABF85-63E4-47BE-96C1-6127F9B2152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1973-1E6F-4676-A85E-CB3679A3C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240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ABF85-63E4-47BE-96C1-6127F9B2152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1973-1E6F-4676-A85E-CB3679A3C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246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ABF85-63E4-47BE-96C1-6127F9B2152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1973-1E6F-4676-A85E-CB3679A3C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907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ABF85-63E4-47BE-96C1-6127F9B2152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1973-1E6F-4676-A85E-CB3679A3C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24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ABF85-63E4-47BE-96C1-6127F9B2152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1973-1E6F-4676-A85E-CB3679A3C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18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ABF85-63E4-47BE-96C1-6127F9B2152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1973-1E6F-4676-A85E-CB3679A3C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02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ABF85-63E4-47BE-96C1-6127F9B2152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1973-1E6F-4676-A85E-CB3679A3C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09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ABF85-63E4-47BE-96C1-6127F9B2152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91973-1E6F-4676-A85E-CB3679A3C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90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ABF85-63E4-47BE-96C1-6127F9B2152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91973-1E6F-4676-A85E-CB3679A3C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27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9.svg"/><Relationship Id="rId3" Type="http://schemas.openxmlformats.org/officeDocument/2006/relationships/hyperlink" Target="https://www.linkedin.com/company/air-pollution-footprint-partnership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17" Type="http://schemas.openxmlformats.org/officeDocument/2006/relationships/image" Target="../media/image13.png"/><Relationship Id="rId2" Type="http://schemas.openxmlformats.org/officeDocument/2006/relationships/hyperlink" Target="https://www.air-pollution-footprint.net/" TargetMode="External"/><Relationship Id="rId16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5" Type="http://schemas.openxmlformats.org/officeDocument/2006/relationships/image" Target="../media/image11.svg"/><Relationship Id="rId10" Type="http://schemas.openxmlformats.org/officeDocument/2006/relationships/image" Target="../media/image6.svg"/><Relationship Id="rId4" Type="http://schemas.openxmlformats.org/officeDocument/2006/relationships/hyperlink" Target="mailto:apfootprint@ricardo.com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260982-DCFC-CDF6-1697-02C1E78654A9}"/>
              </a:ext>
            </a:extLst>
          </p:cNvPr>
          <p:cNvSpPr/>
          <p:nvPr/>
        </p:nvSpPr>
        <p:spPr>
          <a:xfrm>
            <a:off x="6673" y="1375555"/>
            <a:ext cx="6866373" cy="4299216"/>
          </a:xfrm>
          <a:prstGeom prst="rect">
            <a:avLst/>
          </a:prstGeom>
          <a:solidFill>
            <a:srgbClr val="194795"/>
          </a:solidFill>
          <a:ln>
            <a:solidFill>
              <a:srgbClr val="194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541991A-724F-FA94-DA25-FB9B2CA1576A}"/>
              </a:ext>
            </a:extLst>
          </p:cNvPr>
          <p:cNvSpPr/>
          <p:nvPr/>
        </p:nvSpPr>
        <p:spPr>
          <a:xfrm>
            <a:off x="0" y="5687875"/>
            <a:ext cx="6866373" cy="4051290"/>
          </a:xfrm>
          <a:prstGeom prst="rect">
            <a:avLst/>
          </a:prstGeom>
          <a:solidFill>
            <a:srgbClr val="A2AA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01C7C3-A82F-8BEF-700C-8771E78DCD44}"/>
              </a:ext>
            </a:extLst>
          </p:cNvPr>
          <p:cNvSpPr txBox="1"/>
          <p:nvPr/>
        </p:nvSpPr>
        <p:spPr>
          <a:xfrm>
            <a:off x="36622" y="1500951"/>
            <a:ext cx="50336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FFFFFF"/>
                </a:solidFill>
              </a:rPr>
              <a:t>*Company Name* </a:t>
            </a:r>
            <a:r>
              <a:rPr lang="en-GB" dirty="0">
                <a:solidFill>
                  <a:srgbClr val="FFFFFF"/>
                </a:solidFill>
              </a:rPr>
              <a:t>is a member of the Air Pollution Footprint Partnership</a:t>
            </a:r>
          </a:p>
          <a:p>
            <a:endParaRPr lang="en-GB" sz="1400" dirty="0">
              <a:solidFill>
                <a:srgbClr val="FFFFFF"/>
              </a:solidFill>
            </a:endParaRPr>
          </a:p>
          <a:p>
            <a:r>
              <a:rPr lang="en-GB" b="1" dirty="0">
                <a:solidFill>
                  <a:srgbClr val="FFFFFF"/>
                </a:solidFill>
              </a:rPr>
              <a:t>What is the Air Pollution Footprint Partnership?</a:t>
            </a:r>
          </a:p>
          <a:p>
            <a:r>
              <a:rPr lang="en-GB" dirty="0">
                <a:solidFill>
                  <a:srgbClr val="FFFFFF"/>
                </a:solidFill>
              </a:rPr>
              <a:t>The Air Pollution Footprint Partnership (APFP) aims to help organisations understand, report and take action on air pollution. </a:t>
            </a:r>
          </a:p>
          <a:p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C5B6E0-DE3C-404B-A51A-0208F191A82C}"/>
              </a:ext>
            </a:extLst>
          </p:cNvPr>
          <p:cNvSpPr txBox="1"/>
          <p:nvPr/>
        </p:nvSpPr>
        <p:spPr>
          <a:xfrm>
            <a:off x="2416958" y="9794662"/>
            <a:ext cx="290514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A2AAAD"/>
                </a:solidFill>
              </a:rPr>
              <a:t>Where can you find more information and get involved?</a:t>
            </a:r>
          </a:p>
          <a:p>
            <a:endParaRPr lang="en-GB" sz="1600" b="1" dirty="0">
              <a:solidFill>
                <a:srgbClr val="A2AAAD"/>
              </a:solidFill>
            </a:endParaRPr>
          </a:p>
          <a:p>
            <a:r>
              <a:rPr lang="en-GB" sz="1400" dirty="0">
                <a:solidFill>
                  <a:srgbClr val="A2AAAD"/>
                </a:solidFill>
                <a:hlinkClick r:id="rId2"/>
              </a:rPr>
              <a:t>https://www.air-pollution-footprint.net/</a:t>
            </a:r>
            <a:r>
              <a:rPr lang="en-GB" sz="1400" dirty="0">
                <a:solidFill>
                  <a:srgbClr val="A2AAAD"/>
                </a:solidFill>
              </a:rPr>
              <a:t> </a:t>
            </a:r>
          </a:p>
          <a:p>
            <a:endParaRPr lang="en-GB" sz="1400" dirty="0">
              <a:solidFill>
                <a:srgbClr val="A2AAAD"/>
              </a:solidFill>
            </a:endParaRPr>
          </a:p>
          <a:p>
            <a:r>
              <a:rPr lang="en-GB" sz="1400" dirty="0">
                <a:solidFill>
                  <a:srgbClr val="A2AAAD"/>
                </a:solidFill>
                <a:hlinkClick r:id="rId3"/>
              </a:rPr>
              <a:t>https://www.linkedin.com/company/air-pollution-footprint-partnership/</a:t>
            </a:r>
            <a:r>
              <a:rPr lang="en-GB" sz="1400" dirty="0">
                <a:solidFill>
                  <a:srgbClr val="A2AAAD"/>
                </a:solidFill>
              </a:rPr>
              <a:t> </a:t>
            </a:r>
          </a:p>
          <a:p>
            <a:endParaRPr lang="en-GB" sz="1400" dirty="0">
              <a:solidFill>
                <a:srgbClr val="A2AAAD"/>
              </a:solidFill>
            </a:endParaRPr>
          </a:p>
          <a:p>
            <a:r>
              <a:rPr lang="en-GB" sz="1400" dirty="0">
                <a:solidFill>
                  <a:srgbClr val="A2AAAD"/>
                </a:solidFill>
                <a:hlinkClick r:id="rId4"/>
              </a:rPr>
              <a:t>apfootprint@ricardo.com</a:t>
            </a:r>
            <a:r>
              <a:rPr lang="en-GB" sz="1400" dirty="0">
                <a:solidFill>
                  <a:srgbClr val="A2AAAD"/>
                </a:solidFill>
              </a:rPr>
              <a:t>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C66F63-4F1D-E829-B064-22D1654478B6}"/>
              </a:ext>
            </a:extLst>
          </p:cNvPr>
          <p:cNvSpPr txBox="1"/>
          <p:nvPr/>
        </p:nvSpPr>
        <p:spPr>
          <a:xfrm>
            <a:off x="1617739" y="5720743"/>
            <a:ext cx="5285587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194795"/>
                </a:solidFill>
              </a:rPr>
              <a:t>How are we estimating our emissions?</a:t>
            </a:r>
          </a:p>
          <a:p>
            <a:r>
              <a:rPr lang="en-GB" dirty="0">
                <a:solidFill>
                  <a:srgbClr val="194795"/>
                </a:solidFill>
              </a:rPr>
              <a:t>We use the Air Pollution Footprint Partnership’s simple toolkit, into which we input information on: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194795"/>
                </a:solidFill>
              </a:rPr>
              <a:t>Transport – Fleet data and staff commute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194795"/>
                </a:solidFill>
              </a:rPr>
              <a:t>Heat and power – Fuel consumption and electricity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194795"/>
                </a:solidFill>
              </a:rPr>
              <a:t>Non-road mobile machinery – Total fuel consumption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194795"/>
              </a:solidFill>
            </a:endParaRPr>
          </a:p>
          <a:p>
            <a:r>
              <a:rPr lang="en-GB" b="1" dirty="0">
                <a:solidFill>
                  <a:srgbClr val="194795"/>
                </a:solidFill>
              </a:rPr>
              <a:t>Why should you get involved?</a:t>
            </a:r>
          </a:p>
          <a:p>
            <a:r>
              <a:rPr lang="en-GB" dirty="0">
                <a:solidFill>
                  <a:srgbClr val="194795"/>
                </a:solidFill>
              </a:rPr>
              <a:t>If we all work together on reducing air pollution and share our experience and knowledge, we can all generate the benefits across our combined value chains. </a:t>
            </a:r>
            <a:endParaRPr lang="en-GB" b="1" dirty="0">
              <a:solidFill>
                <a:srgbClr val="19479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194795"/>
              </a:solidFill>
            </a:endParaRPr>
          </a:p>
        </p:txBody>
      </p:sp>
      <p:pic>
        <p:nvPicPr>
          <p:cNvPr id="17" name="Graphic 16" descr="Power Plant outline">
            <a:extLst>
              <a:ext uri="{FF2B5EF4-FFF2-40B4-BE49-F238E27FC236}">
                <a16:creationId xmlns:a16="http://schemas.microsoft.com/office/drawing/2014/main" id="{6D950355-11A5-B68C-8A9A-EFDAF68D67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33643" y="1701960"/>
            <a:ext cx="1808159" cy="1808159"/>
          </a:xfrm>
          <a:prstGeom prst="rect">
            <a:avLst/>
          </a:prstGeom>
        </p:spPr>
      </p:pic>
      <p:pic>
        <p:nvPicPr>
          <p:cNvPr id="23" name="Graphic 22" descr="Calculator outline">
            <a:extLst>
              <a:ext uri="{FF2B5EF4-FFF2-40B4-BE49-F238E27FC236}">
                <a16:creationId xmlns:a16="http://schemas.microsoft.com/office/drawing/2014/main" id="{A78C0920-C779-9552-71C5-1DCC0DF5DBE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-277071" y="7403264"/>
            <a:ext cx="2205967" cy="2205967"/>
          </a:xfrm>
          <a:prstGeom prst="rect">
            <a:avLst/>
          </a:prstGeom>
        </p:spPr>
      </p:pic>
      <p:pic>
        <p:nvPicPr>
          <p:cNvPr id="31" name="Graphic 30" descr="Mining tools outline">
            <a:extLst>
              <a:ext uri="{FF2B5EF4-FFF2-40B4-BE49-F238E27FC236}">
                <a16:creationId xmlns:a16="http://schemas.microsoft.com/office/drawing/2014/main" id="{499CA9E7-037C-ADD9-CC2A-2C88513C386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6622" y="5911010"/>
            <a:ext cx="1535791" cy="153579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CF30A3B-A280-8D9F-C468-37B62DF543F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26353" y="9748690"/>
            <a:ext cx="2443310" cy="244331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0739BED-0E10-644F-7707-38403447AB53}"/>
              </a:ext>
            </a:extLst>
          </p:cNvPr>
          <p:cNvSpPr txBox="1"/>
          <p:nvPr/>
        </p:nvSpPr>
        <p:spPr>
          <a:xfrm>
            <a:off x="4924415" y="250371"/>
            <a:ext cx="193305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Your </a:t>
            </a:r>
            <a:br>
              <a:rPr lang="en-GB" sz="2800" b="1" dirty="0"/>
            </a:br>
            <a:r>
              <a:rPr lang="en-GB" sz="2800" b="1" dirty="0"/>
              <a:t>Logo Here</a:t>
            </a:r>
            <a:endParaRPr lang="en-GB" dirty="0">
              <a:solidFill>
                <a:srgbClr val="FFFFFF"/>
              </a:solidFill>
            </a:endParaRPr>
          </a:p>
          <a:p>
            <a:r>
              <a:rPr lang="en-GB" dirty="0">
                <a:solidFill>
                  <a:srgbClr val="FFFFFF"/>
                </a:solidFill>
              </a:rPr>
              <a:t>  </a:t>
            </a:r>
          </a:p>
        </p:txBody>
      </p:sp>
      <p:pic>
        <p:nvPicPr>
          <p:cNvPr id="15" name="Graphic 14" descr="Internet outline">
            <a:extLst>
              <a:ext uri="{FF2B5EF4-FFF2-40B4-BE49-F238E27FC236}">
                <a16:creationId xmlns:a16="http://schemas.microsoft.com/office/drawing/2014/main" id="{72C0732A-B328-50A3-5571-44D7E0ECC1E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535026" y="10167699"/>
            <a:ext cx="711835" cy="711835"/>
          </a:xfrm>
          <a:prstGeom prst="rect">
            <a:avLst/>
          </a:prstGeom>
        </p:spPr>
      </p:pic>
      <p:pic>
        <p:nvPicPr>
          <p:cNvPr id="19" name="Graphic 18" descr="Envelope with solid fill">
            <a:extLst>
              <a:ext uri="{FF2B5EF4-FFF2-40B4-BE49-F238E27FC236}">
                <a16:creationId xmlns:a16="http://schemas.microsoft.com/office/drawing/2014/main" id="{AC3C038B-9463-02B0-62F6-16C77155B406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511320" y="11499219"/>
            <a:ext cx="735541" cy="735541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DFC50906-EB6B-7E0D-FC7D-80E2BADD74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18" t="-19412" b="-1"/>
          <a:stretch/>
        </p:blipFill>
        <p:spPr bwMode="auto">
          <a:xfrm>
            <a:off x="5531260" y="10766323"/>
            <a:ext cx="637639" cy="73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Pink text on a black background&#10;&#10;Description automatically generated">
            <a:extLst>
              <a:ext uri="{FF2B5EF4-FFF2-40B4-BE49-F238E27FC236}">
                <a16:creationId xmlns:a16="http://schemas.microsoft.com/office/drawing/2014/main" id="{9B337367-9FA2-B546-607A-B09BA5415C0D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3" y="235332"/>
            <a:ext cx="4641707" cy="107105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F223082-8893-211A-B327-2310CF697F6C}"/>
              </a:ext>
            </a:extLst>
          </p:cNvPr>
          <p:cNvSpPr txBox="1"/>
          <p:nvPr/>
        </p:nvSpPr>
        <p:spPr>
          <a:xfrm>
            <a:off x="36953" y="3525163"/>
            <a:ext cx="684773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bg1"/>
                </a:solidFill>
              </a:rPr>
              <a:t>Why we have choosen to be involved: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Understanding our emissions impact, allows us to prioritise improvement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Including air pollution improves our environmental, social and governance (ESG) performance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Insight into our emissions can stimulate innovate solutions and better working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4022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526</TotalTime>
  <Words>212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Harland, Patrick</dc:creator>
  <cp:lastModifiedBy>Hitchcock, Guy</cp:lastModifiedBy>
  <cp:revision>16</cp:revision>
  <dcterms:created xsi:type="dcterms:W3CDTF">2024-08-28T13:10:00Z</dcterms:created>
  <dcterms:modified xsi:type="dcterms:W3CDTF">2024-09-10T15:23:43Z</dcterms:modified>
</cp:coreProperties>
</file>